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oper Hewitt Bold" charset="1" panose="00000000000000000000"/>
      <p:regular r:id="rId20"/>
    </p:embeddedFont>
    <p:embeddedFont>
      <p:font typeface="Cooper Hewitt" charset="1" panose="00000000000000000000"/>
      <p:regular r:id="rId21"/>
    </p:embeddedFont>
    <p:embeddedFont>
      <p:font typeface="Roboto" charset="1" panose="02000000000000000000"/>
      <p:regular r:id="rId22"/>
    </p:embeddedFont>
    <p:embeddedFont>
      <p:font typeface="Roboto Bold" charset="1" panose="02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43395" y="2621826"/>
            <a:ext cx="1146941" cy="11469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259468" y="-1182151"/>
            <a:ext cx="0" cy="6492240"/>
          </a:xfrm>
          <a:prstGeom prst="line">
            <a:avLst/>
          </a:prstGeom>
          <a:ln cap="flat" w="38100">
            <a:solidFill>
              <a:srgbClr val="EEBA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028532" y="4976911"/>
            <a:ext cx="0" cy="6492240"/>
          </a:xfrm>
          <a:prstGeom prst="line">
            <a:avLst/>
          </a:prstGeom>
          <a:ln cap="flat" w="38100">
            <a:solidFill>
              <a:srgbClr val="EEBA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-228580" y="9229725"/>
            <a:ext cx="7795058" cy="19050"/>
          </a:xfrm>
          <a:prstGeom prst="line">
            <a:avLst/>
          </a:prstGeom>
          <a:ln cap="flat" w="38100">
            <a:solidFill>
              <a:srgbClr val="EEBA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721522" y="1038225"/>
            <a:ext cx="7795058" cy="19050"/>
          </a:xfrm>
          <a:prstGeom prst="line">
            <a:avLst/>
          </a:prstGeom>
          <a:ln cap="flat" w="38100">
            <a:solidFill>
              <a:srgbClr val="EEBA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948869" y="2827299"/>
            <a:ext cx="735995" cy="735995"/>
          </a:xfrm>
          <a:custGeom>
            <a:avLst/>
            <a:gdLst/>
            <a:ahLst/>
            <a:cxnLst/>
            <a:rect r="r" b="b" t="t" l="l"/>
            <a:pathLst>
              <a:path h="735995" w="735995">
                <a:moveTo>
                  <a:pt x="0" y="0"/>
                </a:moveTo>
                <a:lnTo>
                  <a:pt x="735995" y="0"/>
                </a:lnTo>
                <a:lnTo>
                  <a:pt x="735995" y="735995"/>
                </a:lnTo>
                <a:lnTo>
                  <a:pt x="0" y="735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2781" y="3717315"/>
            <a:ext cx="14598338" cy="181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40"/>
              </a:lnSpc>
              <a:spcBef>
                <a:spcPct val="0"/>
              </a:spcBef>
            </a:pPr>
            <a:r>
              <a:rPr lang="en-US" b="true" sz="910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TV D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SET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DASHB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</a:t>
            </a:r>
            <a:r>
              <a:rPr lang="en-US" b="true" sz="9100" strike="noStrike" u="non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38391" y="5576887"/>
            <a:ext cx="7863276" cy="164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2"/>
              </a:lnSpc>
            </a:pPr>
            <a:r>
              <a:rPr lang="en-US" sz="227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Review: Enabling Data-Driven Decisions</a:t>
            </a:r>
          </a:p>
          <a:p>
            <a:pPr algn="ctr">
              <a:lnSpc>
                <a:spcPts val="3182"/>
              </a:lnSpc>
            </a:pPr>
            <a:r>
              <a:rPr lang="en-US" sz="227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Facilitating quick operational decisions through upto 2025 TV market data analysis</a:t>
            </a:r>
          </a:p>
          <a:p>
            <a:pPr algn="ctr">
              <a:lnSpc>
                <a:spcPts val="318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39296" y="2862239"/>
            <a:ext cx="590530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FLIPKART SMART TV’S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637" y="1984739"/>
            <a:ext cx="4243914" cy="6549186"/>
            <a:chOff x="0" y="0"/>
            <a:chExt cx="1193316" cy="184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3316" cy="1841518"/>
            </a:xfrm>
            <a:custGeom>
              <a:avLst/>
              <a:gdLst/>
              <a:ahLst/>
              <a:cxnLst/>
              <a:rect r="r" b="b" t="t" l="l"/>
              <a:pathLst>
                <a:path h="1841518" w="1193316">
                  <a:moveTo>
                    <a:pt x="51079" y="0"/>
                  </a:moveTo>
                  <a:lnTo>
                    <a:pt x="1142237" y="0"/>
                  </a:lnTo>
                  <a:cubicBezTo>
                    <a:pt x="1155784" y="0"/>
                    <a:pt x="1168776" y="5381"/>
                    <a:pt x="1178355" y="14961"/>
                  </a:cubicBezTo>
                  <a:cubicBezTo>
                    <a:pt x="1187934" y="24540"/>
                    <a:pt x="1193316" y="37532"/>
                    <a:pt x="1193316" y="51079"/>
                  </a:cubicBezTo>
                  <a:lnTo>
                    <a:pt x="1193316" y="1790440"/>
                  </a:lnTo>
                  <a:cubicBezTo>
                    <a:pt x="1193316" y="1818650"/>
                    <a:pt x="1170447" y="1841518"/>
                    <a:pt x="1142237" y="1841518"/>
                  </a:cubicBezTo>
                  <a:lnTo>
                    <a:pt x="51079" y="1841518"/>
                  </a:lnTo>
                  <a:cubicBezTo>
                    <a:pt x="37532" y="1841518"/>
                    <a:pt x="24540" y="1836137"/>
                    <a:pt x="14961" y="1826558"/>
                  </a:cubicBezTo>
                  <a:cubicBezTo>
                    <a:pt x="5381" y="1816979"/>
                    <a:pt x="0" y="1803987"/>
                    <a:pt x="0" y="1790440"/>
                  </a:cubicBezTo>
                  <a:lnTo>
                    <a:pt x="0" y="51079"/>
                  </a:lnTo>
                  <a:cubicBezTo>
                    <a:pt x="0" y="37532"/>
                    <a:pt x="5381" y="24540"/>
                    <a:pt x="14961" y="14961"/>
                  </a:cubicBezTo>
                  <a:cubicBezTo>
                    <a:pt x="24540" y="5381"/>
                    <a:pt x="37532" y="0"/>
                    <a:pt x="5107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93316" cy="1879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548" y="2150376"/>
            <a:ext cx="4442135" cy="6185801"/>
            <a:chOff x="0" y="0"/>
            <a:chExt cx="734736" cy="102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4736" cy="1023142"/>
            </a:xfrm>
            <a:custGeom>
              <a:avLst/>
              <a:gdLst/>
              <a:ahLst/>
              <a:cxnLst/>
              <a:rect r="r" b="b" t="t" l="l"/>
              <a:pathLst>
                <a:path h="1023142" w="734736">
                  <a:moveTo>
                    <a:pt x="48799" y="0"/>
                  </a:moveTo>
                  <a:lnTo>
                    <a:pt x="685937" y="0"/>
                  </a:lnTo>
                  <a:cubicBezTo>
                    <a:pt x="712888" y="0"/>
                    <a:pt x="734736" y="21848"/>
                    <a:pt x="734736" y="48799"/>
                  </a:cubicBezTo>
                  <a:lnTo>
                    <a:pt x="734736" y="974342"/>
                  </a:lnTo>
                  <a:cubicBezTo>
                    <a:pt x="734736" y="1001293"/>
                    <a:pt x="712888" y="1023142"/>
                    <a:pt x="685937" y="1023142"/>
                  </a:cubicBezTo>
                  <a:lnTo>
                    <a:pt x="48799" y="1023142"/>
                  </a:lnTo>
                  <a:cubicBezTo>
                    <a:pt x="35857" y="1023142"/>
                    <a:pt x="23445" y="1018000"/>
                    <a:pt x="14293" y="1008849"/>
                  </a:cubicBezTo>
                  <a:cubicBezTo>
                    <a:pt x="5141" y="999697"/>
                    <a:pt x="0" y="987285"/>
                    <a:pt x="0" y="974342"/>
                  </a:cubicBezTo>
                  <a:lnTo>
                    <a:pt x="0" y="48799"/>
                  </a:lnTo>
                  <a:cubicBezTo>
                    <a:pt x="0" y="21848"/>
                    <a:pt x="21848" y="0"/>
                    <a:pt x="4879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853" r="0" b="-585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58656" y="2330088"/>
            <a:ext cx="10072576" cy="6345154"/>
          </a:xfrm>
          <a:custGeom>
            <a:avLst/>
            <a:gdLst/>
            <a:ahLst/>
            <a:cxnLst/>
            <a:rect r="r" b="b" t="t" l="l"/>
            <a:pathLst>
              <a:path h="6345154" w="10072576">
                <a:moveTo>
                  <a:pt x="0" y="0"/>
                </a:moveTo>
                <a:lnTo>
                  <a:pt x="10072576" y="0"/>
                </a:lnTo>
                <a:lnTo>
                  <a:pt x="10072576" y="6345154"/>
                </a:lnTo>
                <a:lnTo>
                  <a:pt x="0" y="6345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9510" y="3356746"/>
            <a:ext cx="14794751" cy="5344342"/>
          </a:xfrm>
          <a:custGeom>
            <a:avLst/>
            <a:gdLst/>
            <a:ahLst/>
            <a:cxnLst/>
            <a:rect r="r" b="b" t="t" l="l"/>
            <a:pathLst>
              <a:path h="5344342" w="14794751">
                <a:moveTo>
                  <a:pt x="0" y="0"/>
                </a:moveTo>
                <a:lnTo>
                  <a:pt x="14794751" y="0"/>
                </a:lnTo>
                <a:lnTo>
                  <a:pt x="14794751" y="5344342"/>
                </a:lnTo>
                <a:lnTo>
                  <a:pt x="0" y="5344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98" t="-3103" r="-299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9510" y="471738"/>
            <a:ext cx="15089720" cy="99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Top Brands and Most Popular TV Models in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67956" y="1363912"/>
            <a:ext cx="11906566" cy="43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B3E8F"/>
                </a:solidFill>
                <a:latin typeface="Cooper Hewitt"/>
                <a:ea typeface="Cooper Hewitt"/>
                <a:cs typeface="Cooper Hewitt"/>
                <a:sym typeface="Cooper Hewitt"/>
              </a:rPr>
              <a:t>Leading TV brands, model ratings and consumer preferences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1898" y="2908481"/>
            <a:ext cx="7050066" cy="44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226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Most Popular TV Models by Total Ratings in 2025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3276" y="2980853"/>
            <a:ext cx="3086100" cy="5450927"/>
            <a:chOff x="0" y="0"/>
            <a:chExt cx="812800" cy="1435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435635"/>
            </a:xfrm>
            <a:custGeom>
              <a:avLst/>
              <a:gdLst/>
              <a:ahLst/>
              <a:cxnLst/>
              <a:rect r="r" b="b" t="t" l="l"/>
              <a:pathLst>
                <a:path h="1435635" w="812800">
                  <a:moveTo>
                    <a:pt x="70242" y="0"/>
                  </a:moveTo>
                  <a:lnTo>
                    <a:pt x="742558" y="0"/>
                  </a:lnTo>
                  <a:cubicBezTo>
                    <a:pt x="781352" y="0"/>
                    <a:pt x="812800" y="31448"/>
                    <a:pt x="812800" y="70242"/>
                  </a:cubicBezTo>
                  <a:lnTo>
                    <a:pt x="812800" y="1365393"/>
                  </a:lnTo>
                  <a:cubicBezTo>
                    <a:pt x="812800" y="1384023"/>
                    <a:pt x="805400" y="1401889"/>
                    <a:pt x="792227" y="1415062"/>
                  </a:cubicBezTo>
                  <a:cubicBezTo>
                    <a:pt x="779054" y="1428235"/>
                    <a:pt x="761187" y="1435635"/>
                    <a:pt x="742558" y="1435635"/>
                  </a:cubicBezTo>
                  <a:lnTo>
                    <a:pt x="70242" y="1435635"/>
                  </a:lnTo>
                  <a:cubicBezTo>
                    <a:pt x="31448" y="1435635"/>
                    <a:pt x="0" y="1404187"/>
                    <a:pt x="0" y="1365393"/>
                  </a:cubicBezTo>
                  <a:lnTo>
                    <a:pt x="0" y="70242"/>
                  </a:lnTo>
                  <a:cubicBezTo>
                    <a:pt x="0" y="31448"/>
                    <a:pt x="31448" y="0"/>
                    <a:pt x="702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1473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78798" y="3083132"/>
            <a:ext cx="3827474" cy="5246370"/>
            <a:chOff x="0" y="0"/>
            <a:chExt cx="59297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2976" cy="812800"/>
            </a:xfrm>
            <a:custGeom>
              <a:avLst/>
              <a:gdLst/>
              <a:ahLst/>
              <a:cxnLst/>
              <a:rect r="r" b="b" t="t" l="l"/>
              <a:pathLst>
                <a:path h="812800" w="592976">
                  <a:moveTo>
                    <a:pt x="56636" y="0"/>
                  </a:moveTo>
                  <a:lnTo>
                    <a:pt x="536340" y="0"/>
                  </a:lnTo>
                  <a:cubicBezTo>
                    <a:pt x="567619" y="0"/>
                    <a:pt x="592976" y="25357"/>
                    <a:pt x="592976" y="56636"/>
                  </a:cubicBezTo>
                  <a:lnTo>
                    <a:pt x="592976" y="756164"/>
                  </a:lnTo>
                  <a:cubicBezTo>
                    <a:pt x="592976" y="787443"/>
                    <a:pt x="567619" y="812800"/>
                    <a:pt x="536340" y="812800"/>
                  </a:cubicBezTo>
                  <a:lnTo>
                    <a:pt x="56636" y="812800"/>
                  </a:lnTo>
                  <a:cubicBezTo>
                    <a:pt x="25357" y="812800"/>
                    <a:pt x="0" y="787443"/>
                    <a:pt x="0" y="756164"/>
                  </a:cubicBezTo>
                  <a:lnTo>
                    <a:pt x="0" y="56636"/>
                  </a:lnTo>
                  <a:cubicBezTo>
                    <a:pt x="0" y="25357"/>
                    <a:pt x="25357" y="0"/>
                    <a:pt x="56636" y="0"/>
                  </a:cubicBezTo>
                  <a:close/>
                </a:path>
              </a:pathLst>
            </a:custGeom>
            <a:blipFill>
              <a:blip r:embed="rId2"/>
              <a:stretch>
                <a:fillRect l="-47250" t="0" r="-4725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10459" y="2655291"/>
            <a:ext cx="9203802" cy="6788996"/>
          </a:xfrm>
          <a:custGeom>
            <a:avLst/>
            <a:gdLst/>
            <a:ahLst/>
            <a:cxnLst/>
            <a:rect r="r" b="b" t="t" l="l"/>
            <a:pathLst>
              <a:path h="6788996" w="9203802">
                <a:moveTo>
                  <a:pt x="0" y="0"/>
                </a:moveTo>
                <a:lnTo>
                  <a:pt x="9203802" y="0"/>
                </a:lnTo>
                <a:lnTo>
                  <a:pt x="9203802" y="6788996"/>
                </a:lnTo>
                <a:lnTo>
                  <a:pt x="0" y="6788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379" r="0" b="-603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10333" y="1134394"/>
            <a:ext cx="6467334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b="true" sz="5300">
                <a:solidFill>
                  <a:srgbClr val="1B3E8F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925" y="2914178"/>
            <a:ext cx="18835851" cy="5450927"/>
            <a:chOff x="0" y="0"/>
            <a:chExt cx="4960883" cy="1435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0882" cy="1435635"/>
            </a:xfrm>
            <a:custGeom>
              <a:avLst/>
              <a:gdLst/>
              <a:ahLst/>
              <a:cxnLst/>
              <a:rect r="r" b="b" t="t" l="l"/>
              <a:pathLst>
                <a:path h="1435635" w="4960882">
                  <a:moveTo>
                    <a:pt x="11509" y="0"/>
                  </a:moveTo>
                  <a:lnTo>
                    <a:pt x="4949374" y="0"/>
                  </a:lnTo>
                  <a:cubicBezTo>
                    <a:pt x="4955730" y="0"/>
                    <a:pt x="4960882" y="5153"/>
                    <a:pt x="4960882" y="11509"/>
                  </a:cubicBezTo>
                  <a:lnTo>
                    <a:pt x="4960882" y="1424127"/>
                  </a:lnTo>
                  <a:cubicBezTo>
                    <a:pt x="4960882" y="1427179"/>
                    <a:pt x="4959670" y="1430106"/>
                    <a:pt x="4957512" y="1432264"/>
                  </a:cubicBezTo>
                  <a:cubicBezTo>
                    <a:pt x="4955353" y="1434423"/>
                    <a:pt x="4952426" y="1435635"/>
                    <a:pt x="4949374" y="1435635"/>
                  </a:cubicBezTo>
                  <a:lnTo>
                    <a:pt x="11509" y="1435635"/>
                  </a:lnTo>
                  <a:cubicBezTo>
                    <a:pt x="5153" y="1435635"/>
                    <a:pt x="0" y="1430483"/>
                    <a:pt x="0" y="1424127"/>
                  </a:cubicBezTo>
                  <a:lnTo>
                    <a:pt x="0" y="11509"/>
                  </a:lnTo>
                  <a:cubicBezTo>
                    <a:pt x="0" y="5153"/>
                    <a:pt x="5153" y="0"/>
                    <a:pt x="115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0883" cy="1473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3925" y="2953964"/>
            <a:ext cx="6995160" cy="5450927"/>
            <a:chOff x="0" y="0"/>
            <a:chExt cx="812800" cy="6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33368"/>
            </a:xfrm>
            <a:custGeom>
              <a:avLst/>
              <a:gdLst/>
              <a:ahLst/>
              <a:cxnLst/>
              <a:rect r="r" b="b" t="t" l="l"/>
              <a:pathLst>
                <a:path h="633368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33368"/>
                  </a:lnTo>
                  <a:lnTo>
                    <a:pt x="812800" y="63336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4770" t="0" r="-477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617088" y="2914178"/>
            <a:ext cx="6944837" cy="5490714"/>
            <a:chOff x="0" y="0"/>
            <a:chExt cx="812800" cy="642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42614"/>
            </a:xfrm>
            <a:custGeom>
              <a:avLst/>
              <a:gdLst/>
              <a:ahLst/>
              <a:cxnLst/>
              <a:rect r="r" b="b" t="t" l="l"/>
              <a:pathLst>
                <a:path h="642614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42614"/>
                  </a:lnTo>
                  <a:lnTo>
                    <a:pt x="812800" y="642614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3"/>
              <a:stretch>
                <a:fillRect l="-10988" t="0" r="-1098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105418" y="1163975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6742595" y="8953588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71841" y="3733295"/>
            <a:ext cx="8944318" cy="245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64"/>
              </a:lnSpc>
            </a:pPr>
            <a:r>
              <a:rPr lang="en-US" b="true" sz="1226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925" y="2914178"/>
            <a:ext cx="18835851" cy="5450927"/>
            <a:chOff x="0" y="0"/>
            <a:chExt cx="4960883" cy="1435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0882" cy="1435635"/>
            </a:xfrm>
            <a:custGeom>
              <a:avLst/>
              <a:gdLst/>
              <a:ahLst/>
              <a:cxnLst/>
              <a:rect r="r" b="b" t="t" l="l"/>
              <a:pathLst>
                <a:path h="1435635" w="4960882">
                  <a:moveTo>
                    <a:pt x="11509" y="0"/>
                  </a:moveTo>
                  <a:lnTo>
                    <a:pt x="4949374" y="0"/>
                  </a:lnTo>
                  <a:cubicBezTo>
                    <a:pt x="4955730" y="0"/>
                    <a:pt x="4960882" y="5153"/>
                    <a:pt x="4960882" y="11509"/>
                  </a:cubicBezTo>
                  <a:lnTo>
                    <a:pt x="4960882" y="1424127"/>
                  </a:lnTo>
                  <a:cubicBezTo>
                    <a:pt x="4960882" y="1427179"/>
                    <a:pt x="4959670" y="1430106"/>
                    <a:pt x="4957512" y="1432264"/>
                  </a:cubicBezTo>
                  <a:cubicBezTo>
                    <a:pt x="4955353" y="1434423"/>
                    <a:pt x="4952426" y="1435635"/>
                    <a:pt x="4949374" y="1435635"/>
                  </a:cubicBezTo>
                  <a:lnTo>
                    <a:pt x="11509" y="1435635"/>
                  </a:lnTo>
                  <a:cubicBezTo>
                    <a:pt x="5153" y="1435635"/>
                    <a:pt x="0" y="1430483"/>
                    <a:pt x="0" y="1424127"/>
                  </a:cubicBezTo>
                  <a:lnTo>
                    <a:pt x="0" y="11509"/>
                  </a:lnTo>
                  <a:cubicBezTo>
                    <a:pt x="0" y="5153"/>
                    <a:pt x="5153" y="0"/>
                    <a:pt x="11509" y="0"/>
                  </a:cubicBezTo>
                  <a:close/>
                </a:path>
              </a:pathLst>
            </a:custGeom>
            <a:solidFill>
              <a:srgbClr val="1B3E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60883" cy="1473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67414" y="2914178"/>
            <a:ext cx="6995160" cy="5450927"/>
            <a:chOff x="0" y="0"/>
            <a:chExt cx="812800" cy="6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33368"/>
            </a:xfrm>
            <a:custGeom>
              <a:avLst/>
              <a:gdLst/>
              <a:ahLst/>
              <a:cxnLst/>
              <a:rect r="r" b="b" t="t" l="l"/>
              <a:pathLst>
                <a:path h="633368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33368"/>
                  </a:lnTo>
                  <a:lnTo>
                    <a:pt x="812800" y="63336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0" t="-6369" r="-50738" b="-2251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812043" y="2914178"/>
            <a:ext cx="6944837" cy="5490714"/>
            <a:chOff x="0" y="0"/>
            <a:chExt cx="812800" cy="642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42614"/>
            </a:xfrm>
            <a:custGeom>
              <a:avLst/>
              <a:gdLst/>
              <a:ahLst/>
              <a:cxnLst/>
              <a:rect r="r" b="b" t="t" l="l"/>
              <a:pathLst>
                <a:path h="642614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42614"/>
                  </a:lnTo>
                  <a:lnTo>
                    <a:pt x="812800" y="642614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3"/>
              <a:stretch>
                <a:fillRect l="-21280" t="0" r="-2128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671841" y="3733295"/>
            <a:ext cx="8944318" cy="245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64"/>
              </a:lnSpc>
            </a:pPr>
            <a:r>
              <a:rPr lang="en-US" b="true" sz="1226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1105418" y="1163975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6742595" y="8953588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6770" y="528031"/>
            <a:ext cx="8462295" cy="1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1"/>
              </a:lnSpc>
            </a:pPr>
            <a:r>
              <a:rPr lang="en-US" sz="5879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ABOUT ME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47459" y="8024813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5" y="0"/>
                </a:lnTo>
                <a:lnTo>
                  <a:pt x="3171825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1026" y="2701149"/>
            <a:ext cx="15637177" cy="490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NAME                                                                     --   NAGARJUNA REDDDY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BACKGROUND                                                    --   B.TECH (CSE)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WORK EXPERIENCE                                         --   FRESHER 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WHY I WANT TO LEARN DATA SCIENCE  --  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LINKEDIN                                                               --  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29926" y="5487564"/>
            <a:ext cx="8818277" cy="113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 SCIENCE OFFERS GREAT CAREER PROSPECTS. THE DEMAND FOR SKILLED PROFESSIONALS IS HIGH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4188" y="6666683"/>
            <a:ext cx="9043155" cy="44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>
                <a:solidFill>
                  <a:srgbClr val="1B3E8F"/>
                </a:solidFill>
                <a:latin typeface="Cooper Hewitt"/>
                <a:ea typeface="Cooper Hewitt"/>
                <a:cs typeface="Cooper Hewitt"/>
                <a:sym typeface="Cooper Hewitt"/>
              </a:rPr>
              <a:t>Linkedin.com/in/annapureddy-nagarjunareddy-1273b2282/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47459" y="8024813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5" y="0"/>
                </a:lnTo>
                <a:lnTo>
                  <a:pt x="3171825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8933" y="1868102"/>
            <a:ext cx="9771033" cy="6950210"/>
          </a:xfrm>
          <a:custGeom>
            <a:avLst/>
            <a:gdLst/>
            <a:ahLst/>
            <a:cxnLst/>
            <a:rect r="r" b="b" t="t" l="l"/>
            <a:pathLst>
              <a:path h="6950210" w="9771033">
                <a:moveTo>
                  <a:pt x="0" y="0"/>
                </a:moveTo>
                <a:lnTo>
                  <a:pt x="9771033" y="0"/>
                </a:lnTo>
                <a:lnTo>
                  <a:pt x="9771033" y="6950211"/>
                </a:lnTo>
                <a:lnTo>
                  <a:pt x="0" y="6950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73" r="-3773" b="-110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0987" y="412682"/>
            <a:ext cx="7627682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9510" y="1017967"/>
            <a:ext cx="14466973" cy="9045100"/>
          </a:xfrm>
          <a:custGeom>
            <a:avLst/>
            <a:gdLst/>
            <a:ahLst/>
            <a:cxnLst/>
            <a:rect r="r" b="b" t="t" l="l"/>
            <a:pathLst>
              <a:path h="9045100" w="14466973">
                <a:moveTo>
                  <a:pt x="0" y="0"/>
                </a:moveTo>
                <a:lnTo>
                  <a:pt x="14466973" y="0"/>
                </a:lnTo>
                <a:lnTo>
                  <a:pt x="14466973" y="9045100"/>
                </a:lnTo>
                <a:lnTo>
                  <a:pt x="0" y="9045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95" r="-1610" b="-2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1355" y="-18988"/>
            <a:ext cx="10072647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Dashboard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2226" y="2555908"/>
            <a:ext cx="15395117" cy="5747827"/>
          </a:xfrm>
          <a:custGeom>
            <a:avLst/>
            <a:gdLst/>
            <a:ahLst/>
            <a:cxnLst/>
            <a:rect r="r" b="b" t="t" l="l"/>
            <a:pathLst>
              <a:path h="5747827" w="15395117">
                <a:moveTo>
                  <a:pt x="0" y="0"/>
                </a:moveTo>
                <a:lnTo>
                  <a:pt x="15395117" y="0"/>
                </a:lnTo>
                <a:lnTo>
                  <a:pt x="15395117" y="5747827"/>
                </a:lnTo>
                <a:lnTo>
                  <a:pt x="0" y="5747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84" r="0" b="-216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5370" y="361377"/>
            <a:ext cx="10072647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Executive 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7676" y="1334073"/>
            <a:ext cx="10072647" cy="40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B3E8F"/>
                </a:solidFill>
                <a:latin typeface="Cooper Hewitt"/>
                <a:ea typeface="Cooper Hewitt"/>
                <a:cs typeface="Cooper Hewitt"/>
                <a:sym typeface="Cooper Hewitt"/>
              </a:rPr>
              <a:t> Key Market Insights and Strategic Highlights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4705" y="2819070"/>
            <a:ext cx="15089556" cy="5323760"/>
          </a:xfrm>
          <a:custGeom>
            <a:avLst/>
            <a:gdLst/>
            <a:ahLst/>
            <a:cxnLst/>
            <a:rect r="r" b="b" t="t" l="l"/>
            <a:pathLst>
              <a:path h="5323760" w="15089556">
                <a:moveTo>
                  <a:pt x="0" y="0"/>
                </a:moveTo>
                <a:lnTo>
                  <a:pt x="15089556" y="0"/>
                </a:lnTo>
                <a:lnTo>
                  <a:pt x="15089556" y="5323760"/>
                </a:lnTo>
                <a:lnTo>
                  <a:pt x="0" y="5323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" t="0" r="-101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6096" y="372110"/>
            <a:ext cx="10072647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Analysis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6096" y="1363912"/>
            <a:ext cx="10072647" cy="40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B3E8F"/>
                </a:solidFill>
                <a:latin typeface="Cooper Hewitt"/>
                <a:ea typeface="Cooper Hewitt"/>
                <a:cs typeface="Cooper Hewitt"/>
                <a:sym typeface="Cooper Hewitt"/>
              </a:rPr>
              <a:t> From Raw Data to Actionable Insights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6717" y="2282592"/>
            <a:ext cx="14239765" cy="6596012"/>
          </a:xfrm>
          <a:custGeom>
            <a:avLst/>
            <a:gdLst/>
            <a:ahLst/>
            <a:cxnLst/>
            <a:rect r="r" b="b" t="t" l="l"/>
            <a:pathLst>
              <a:path h="6596012" w="14239765">
                <a:moveTo>
                  <a:pt x="0" y="0"/>
                </a:moveTo>
                <a:lnTo>
                  <a:pt x="14239766" y="0"/>
                </a:lnTo>
                <a:lnTo>
                  <a:pt x="14239766" y="6596012"/>
                </a:lnTo>
                <a:lnTo>
                  <a:pt x="0" y="6596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6079" y="1181673"/>
            <a:ext cx="9528167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Insights from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3248" y="2363272"/>
            <a:ext cx="15131013" cy="6233553"/>
          </a:xfrm>
          <a:custGeom>
            <a:avLst/>
            <a:gdLst/>
            <a:ahLst/>
            <a:cxnLst/>
            <a:rect r="r" b="b" t="t" l="l"/>
            <a:pathLst>
              <a:path h="6233553" w="15131013">
                <a:moveTo>
                  <a:pt x="0" y="0"/>
                </a:moveTo>
                <a:lnTo>
                  <a:pt x="15131013" y="0"/>
                </a:lnTo>
                <a:lnTo>
                  <a:pt x="15131013" y="6233553"/>
                </a:lnTo>
                <a:lnTo>
                  <a:pt x="0" y="6233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1" t="-3831" r="-51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67956" y="412682"/>
            <a:ext cx="11906566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Price Analysis by Screen Size &amp; Brand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67956" y="1363912"/>
            <a:ext cx="11906566" cy="43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B3E8F"/>
                </a:solidFill>
                <a:latin typeface="Cooper Hewitt"/>
                <a:ea typeface="Cooper Hewitt"/>
                <a:cs typeface="Cooper Hewitt"/>
                <a:sym typeface="Cooper Hewitt"/>
              </a:rPr>
              <a:t>Price ranges and discount impact across various TV’S  &amp; TV screen sizes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0172" y="667833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7" y="0"/>
                </a:lnTo>
                <a:lnTo>
                  <a:pt x="439987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343" y="236327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47349" y="8457446"/>
            <a:ext cx="439987" cy="1161721"/>
          </a:xfrm>
          <a:custGeom>
            <a:avLst/>
            <a:gdLst/>
            <a:ahLst/>
            <a:cxnLst/>
            <a:rect r="r" b="b" t="t" l="l"/>
            <a:pathLst>
              <a:path h="1161721" w="439987">
                <a:moveTo>
                  <a:pt x="0" y="0"/>
                </a:moveTo>
                <a:lnTo>
                  <a:pt x="439988" y="0"/>
                </a:lnTo>
                <a:lnTo>
                  <a:pt x="439988" y="1161721"/>
                </a:lnTo>
                <a:lnTo>
                  <a:pt x="0" y="116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52314" y="8701088"/>
            <a:ext cx="3171824" cy="3171824"/>
          </a:xfrm>
          <a:custGeom>
            <a:avLst/>
            <a:gdLst/>
            <a:ahLst/>
            <a:cxnLst/>
            <a:rect r="r" b="b" t="t" l="l"/>
            <a:pathLst>
              <a:path h="3171824" w="3171824">
                <a:moveTo>
                  <a:pt x="0" y="0"/>
                </a:moveTo>
                <a:lnTo>
                  <a:pt x="3171824" y="0"/>
                </a:lnTo>
                <a:lnTo>
                  <a:pt x="3171824" y="3171824"/>
                </a:lnTo>
                <a:lnTo>
                  <a:pt x="0" y="317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4261" y="618552"/>
            <a:ext cx="833943" cy="820296"/>
          </a:xfrm>
          <a:custGeom>
            <a:avLst/>
            <a:gdLst/>
            <a:ahLst/>
            <a:cxnLst/>
            <a:rect r="r" b="b" t="t" l="l"/>
            <a:pathLst>
              <a:path h="820296" w="833943">
                <a:moveTo>
                  <a:pt x="0" y="0"/>
                </a:moveTo>
                <a:lnTo>
                  <a:pt x="833942" y="0"/>
                </a:lnTo>
                <a:lnTo>
                  <a:pt x="833942" y="820296"/>
                </a:lnTo>
                <a:lnTo>
                  <a:pt x="0" y="820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169797"/>
            <a:ext cx="15799803" cy="6088503"/>
          </a:xfrm>
          <a:custGeom>
            <a:avLst/>
            <a:gdLst/>
            <a:ahLst/>
            <a:cxnLst/>
            <a:rect r="r" b="b" t="t" l="l"/>
            <a:pathLst>
              <a:path h="6088503" w="15799803">
                <a:moveTo>
                  <a:pt x="0" y="0"/>
                </a:moveTo>
                <a:lnTo>
                  <a:pt x="15799803" y="0"/>
                </a:lnTo>
                <a:lnTo>
                  <a:pt x="15799803" y="6088503"/>
                </a:lnTo>
                <a:lnTo>
                  <a:pt x="0" y="6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9022" y="454978"/>
            <a:ext cx="15799803" cy="92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1B3E8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Brand Performance and Consumer Ratings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67956" y="1363912"/>
            <a:ext cx="11906566" cy="43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1B3E8F"/>
                </a:solidFill>
                <a:latin typeface="Cooper Hewitt"/>
                <a:ea typeface="Cooper Hewitt"/>
                <a:cs typeface="Cooper Hewitt"/>
                <a:sym typeface="Cooper Hewitt"/>
              </a:rPr>
              <a:t>Insights on brand ratings, review volumes, and pricing impact on consumer satisfaction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9497" y="2687834"/>
            <a:ext cx="7057358" cy="48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Top Brands by Average Consumer Rating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DAGzakbXH9g</dc:identifier>
  <dcterms:modified xsi:type="dcterms:W3CDTF">2011-08-01T06:04:30Z</dcterms:modified>
  <cp:revision>1</cp:revision>
  <dc:title>Non Text Magic Studio Magic Design for Presentations L&amp;P</dc:title>
</cp:coreProperties>
</file>